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56" r:id="rId10"/>
    <p:sldId id="257" r:id="rId11"/>
    <p:sldId id="258" r:id="rId12"/>
    <p:sldId id="259" r:id="rId13"/>
    <p:sldId id="260" r:id="rId9"/>
    <p:sldId id="261" r:id="rId8"/>
    <p:sldId id="262" r:id="rId7"/>
    <p:sldId id="263" r:id="rId6"/>
    <p:sldId id="264" r:id="rId5"/>
    <p:sldId id="265" r:id="rId19"/>
    <p:sldId id="266" r:id="rId20"/>
    <p:sldId id="267" r:id="rId21"/>
    <p:sldId id="268" r:id="rId22"/>
    <p:sldId id="26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5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4995" autoAdjust="0"/>
    <p:restoredTop sz="95677"/>
  </p:normalViewPr>
  <p:slideViewPr>
    <p:cSldViewPr snapToGrid="0" snapToObjects="1">
      <p:cViewPr varScale="1">
        <p:scale>
          <a:sx n="108" d="100"/>
          <a:sy n="108" d="100"/>
        </p:scale>
        <p:origin x="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9.xml"/><Relationship Id="rId6" Type="http://schemas.openxmlformats.org/officeDocument/2006/relationships/slide" Target="slides/slide8.xml"/><Relationship Id="rId7" Type="http://schemas.openxmlformats.org/officeDocument/2006/relationships/slide" Target="slides/slide7.xml"/><Relationship Id="rId8" Type="http://schemas.openxmlformats.org/officeDocument/2006/relationships/slide" Target="slides/slide6.xml"/><Relationship Id="rId9" Type="http://schemas.openxmlformats.org/officeDocument/2006/relationships/slide" Target="slides/slide5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F89F65-1DCB-9845-990C-CDC44DE929FA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4321E-DC9E-9042-8ACD-8652D64133C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031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 (Center Title + Subtitl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663687"/>
            <a:ext cx="9144000" cy="14341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61935"/>
            <a:ext cx="9144000" cy="11368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(Title + Body Objec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31378" y="541061"/>
            <a:ext cx="9450859" cy="722270"/>
          </a:xfrm>
          <a:prstGeom prst="rect">
            <a:avLst/>
          </a:prstGeom>
        </p:spPr>
        <p:txBody>
          <a:bodyPr/>
          <a:lstStyle>
            <a:lvl1pPr>
              <a:defRPr sz="4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879" y="1669774"/>
            <a:ext cx="10628242" cy="464716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 (Title + Body Object Left + Body Object Righ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90261"/>
            <a:ext cx="5181600" cy="458670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90261"/>
            <a:ext cx="5181600" cy="458670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2402B5-8ED1-23D7-693C-F0CC091C9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379" y="541061"/>
            <a:ext cx="9240412" cy="722270"/>
          </a:xfrm>
          <a:prstGeom prst="rect">
            <a:avLst/>
          </a:prstGeom>
        </p:spPr>
        <p:txBody>
          <a:bodyPr/>
          <a:lstStyle>
            <a:lvl1pPr>
              <a:defRPr sz="44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9876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ld Slide (Title + Subtitle + Body Objec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31378" y="541061"/>
            <a:ext cx="9450859" cy="722270"/>
          </a:xfrm>
          <a:prstGeom prst="rect">
            <a:avLst/>
          </a:prstGeom>
        </p:spPr>
        <p:txBody>
          <a:bodyPr/>
          <a:lstStyle>
            <a:lvl1pPr>
              <a:defRPr sz="4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879" y="1669774"/>
            <a:ext cx="10628242" cy="464716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9C635655-896A-7922-F574-3207EFD081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1879" y="1280021"/>
            <a:ext cx="10628242" cy="373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400" b="1" kern="1200" dirty="0">
                <a:solidFill>
                  <a:srgbClr val="001548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4087066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 Child (Title + Subtitle + Body Object Left + Body Object Righ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31378" y="541061"/>
            <a:ext cx="9450859" cy="722270"/>
          </a:xfrm>
          <a:prstGeom prst="rect">
            <a:avLst/>
          </a:prstGeom>
        </p:spPr>
        <p:txBody>
          <a:bodyPr/>
          <a:lstStyle>
            <a:lvl1pPr>
              <a:defRPr sz="4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879" y="1669774"/>
            <a:ext cx="5086261" cy="464716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9C635655-896A-7922-F574-3207EFD081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1879" y="1280021"/>
            <a:ext cx="10628242" cy="373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400" b="1" kern="1200" dirty="0">
                <a:solidFill>
                  <a:srgbClr val="001548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8F66849-A184-2ECA-A264-EACD4EDD545F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096000" y="1672026"/>
            <a:ext cx="5314121" cy="464716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5296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Interactive (Title + Body Objec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5861" y="2001837"/>
            <a:ext cx="10840278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58ACD-DE6C-79A7-DACD-783633B5E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61" y="1150661"/>
            <a:ext cx="10840277" cy="722270"/>
          </a:xfrm>
          <a:prstGeom prst="rect">
            <a:avLst/>
          </a:prstGeom>
        </p:spPr>
        <p:txBody>
          <a:bodyPr/>
          <a:lstStyle>
            <a:lvl1pPr algn="ctr">
              <a:defRPr sz="4400" b="1">
                <a:solidFill>
                  <a:srgbClr val="00154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3950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 Stacked Interactive (Title + Subtitle + Body L/R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5861" y="2001837"/>
            <a:ext cx="5174523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58ACD-DE6C-79A7-DACD-783633B5E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61" y="1150661"/>
            <a:ext cx="10840277" cy="722270"/>
          </a:xfrm>
          <a:prstGeom prst="rect">
            <a:avLst/>
          </a:prstGeom>
        </p:spPr>
        <p:txBody>
          <a:bodyPr/>
          <a:lstStyle>
            <a:lvl1pPr algn="ctr">
              <a:defRPr sz="4400" b="1">
                <a:solidFill>
                  <a:srgbClr val="00154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CD3AC7-FD20-ED88-6244-AE510C81A00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5999" y="2007678"/>
            <a:ext cx="5572539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486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Centered Titl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1478" y="3118591"/>
            <a:ext cx="9409044" cy="620818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(Titl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F5E50A66-0D67-E948-9997-3448F77F61BC}"/>
              </a:ext>
            </a:extLst>
          </p:cNvPr>
          <p:cNvSpPr txBox="1">
            <a:spLocks/>
          </p:cNvSpPr>
          <p:nvPr userDrawn="1"/>
        </p:nvSpPr>
        <p:spPr>
          <a:xfrm>
            <a:off x="3391097" y="4596599"/>
            <a:ext cx="6822747" cy="7234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b="1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595787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8" r:id="rId4"/>
    <p:sldLayoutId id="2147483659" r:id="rId5"/>
    <p:sldLayoutId id="2147483654" r:id="rId6"/>
    <p:sldLayoutId id="2147483657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rgbClr val="001548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rgbClr val="001548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rgbClr val="001548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001548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rgbClr val="001548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Week 1, Lecture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Digital Forensic (ICT312)</a:t>
            </a:r>
          </a:p>
          <a:p>
            <a:pPr/>
            <a:r>
              <a:t>Understanding the Digital Forensics Profession and Investigations.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Let's Apply This!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In the context of digital forensics, which of the following best describes the role of case law?</a:t>
            </a:r>
          </a:p>
          <a:p>
            <a:pPr/>
            <a:r>
              <a:t>A) It provides a framework for interpreting ambiguous statutes and ensuring legal compliance.</a:t>
            </a:r>
          </a:p>
          <a:p>
            <a:pPr/>
            <a:r>
              <a:t>B) It allows law enforcement to search any device without a warrant.</a:t>
            </a:r>
          </a:p>
          <a:p>
            <a:pPr/>
            <a:r>
              <a:t>C) It guarantees that all evidence collected is admissible in court without challenge.</a:t>
            </a:r>
          </a:p>
          <a:p>
            <a:pPr/>
            <a:r>
              <a:t>D) It replaces existing statutes and regulations entirely in the digital environment.</a:t>
            </a:r>
          </a:p>
          <a:p>
            <a:pPr/>
            <a:r>
              <a:t>A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Developing Digital Forensics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To be a successful digital forensics investigator, you must be familiar with more than one computing platform.</a:t>
            </a:r>
          </a:p>
          <a:p>
            <a:pPr/>
            <a:r>
              <a:t>Familiarize yourself with older platforms (e.g., DOS, Windows 9x, Windows XP) and modern platforms (e.g., Linux, macOS, current Windows).</a:t>
            </a:r>
          </a:p>
          <a:p>
            <a:pPr/>
            <a:r>
              <a:t>No one can be an expert in every aspect of computing or technology you investigate.</a:t>
            </a:r>
          </a:p>
          <a:p>
            <a:pPr/>
            <a:r>
              <a:t>Supplement your knowledge by developing and maintaining contact with digital, network, and investigative professionals.</a:t>
            </a:r>
          </a:p>
          <a:p>
            <a:pPr/>
            <a:r>
              <a:t>Join computer user groups in both public and private sectors (e.g., CTIN, IACIS, HTCI, (ISC)2, InfraGard).</a:t>
            </a:r>
          </a:p>
          <a:p>
            <a:pPr/>
            <a:r>
              <a:t>CTIN is a nonprofit group in Seattle-Tacoma, WA, composed of law enforcement, private security professionals, and others focused on improving high-technology investigations.</a:t>
            </a:r>
          </a:p>
          <a:p>
            <a:pPr/>
            <a:r>
              <a:t>Groups like (ISC)2 and InfraGard have local chapters in most major cities.</a:t>
            </a:r>
          </a:p>
          <a:p>
            <a:pPr/>
            <a:r>
              <a:t>Build your own network of digital forensics experts and stay in touch through email.</a:t>
            </a:r>
          </a:p>
          <a:p>
            <a:pPr/>
            <a:r>
              <a:t>Cultivate relationships with professionals in technical areas different from your specialty (e.g., Windows experts should maintain contact with Linux, UNIX, and macOS experts).</a:t>
            </a:r>
          </a:p>
          <a:p>
            <a:pPr/>
            <a:r>
              <a:t>Exercise caution and good judgment when using social media to interact with unknown individuals.</a:t>
            </a:r>
          </a:p>
          <a:p>
            <a:pPr/>
            <a:r>
              <a:t>User groups can be especially helpful for information on obscure operating systems.</a:t>
            </a:r>
          </a:p>
          <a:p>
            <a:pPr/>
            <a:r>
              <a:t>Example: A user group helped convict a child molester in Pierce County, WA, by providing access to CoCo DOS commands.</a:t>
            </a:r>
          </a:p>
          <a:p>
            <a:pPr/>
            <a:r>
              <a:t>Outside experts can provide detailed information needed to retrieve digital evidence.</a:t>
            </a:r>
          </a:p>
          <a:p>
            <a:pPr/>
            <a:r>
              <a:t>Example: A Macintosh engineer helped retrieve evidence from a compressed and erased hard drive in a murder case.</a:t>
            </a:r>
          </a:p>
          <a:p>
            <a:pPr/>
            <a:r>
              <a:t>This evidence included text files showing the husband spent $35,000 on cocaine and prostitution services, leading to his conviction.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Let's Apply This!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Which of the following is an example of how user groups helped in a digital forensics investigation?</a:t>
            </a:r>
          </a:p>
          <a:p>
            <a:pPr/>
            <a:r>
              <a:t>A) A user group provided information about CoCo DOS, which was crucial in accessing the suspect's computer.</a:t>
            </a:r>
          </a:p>
          <a:p>
            <a:pPr/>
            <a:r>
              <a:t>B) A user group helped identify the software used to compress a hard drive in a murder case.</a:t>
            </a:r>
          </a:p>
          <a:p>
            <a:pPr/>
            <a:r>
              <a:t>C) A user group assisted in recovering deleted files from a Windows XP system.</a:t>
            </a:r>
          </a:p>
          <a:p>
            <a:pPr/>
            <a:r>
              <a:t>D) A user group provided training on how to use social media for digital forensics.</a:t>
            </a:r>
          </a:p>
          <a:p>
            <a:pPr/>
            <a:r>
              <a:t>Correct Answer: A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 &amp; 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Digital forensics involves the process of collecting, preserving, analyzing, and presenting digital evidence in a legal context.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Today's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An Overview of Digital Forensics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 Overview of Digital Forensics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Digital forensics involves investigative procedures for a legal purpose, focusing on the analysis of digital evidence.</a:t>
            </a:r>
          </a:p>
          <a:p>
            <a:pPr/>
            <a:r>
              <a:t>Key aspects include obtaining search warrants, maintaining chain of custody, validating with mathematical hash functions, using validated tools, ensuring repeatability, reporting, and presenting evidence as an expert witness.</a:t>
            </a:r>
          </a:p>
          <a:p>
            <a:pPr/>
            <a:r>
              <a:t>The field encompasses specialties such as computer forensics, network forensics, video forensics, and others.</a:t>
            </a:r>
          </a:p>
          <a:p>
            <a:pPr/>
            <a:r>
              <a:t>Digital forensics also includes research and incident response, though these areas are not primarily concerned with prosecution or evidence validity.</a:t>
            </a:r>
          </a:p>
          <a:p>
            <a:pPr/>
            <a:r>
              <a:t>The need for standardized digital forensics processes has grown due to the ubiquity of digital information and the necessity for global cooperation in handling digital evidence.</a:t>
            </a:r>
          </a:p>
          <a:p>
            <a:pPr/>
            <a:r>
              <a:t>ISO 27037 provides guidelines for the identification, collection, acquisition, and preservation of digital evidence, promoting international standards.</a:t>
            </a:r>
          </a:p>
          <a:p>
            <a:pPr/>
            <a:r>
              <a:t>Legal frameworks like the Fourth Amendment protect privacy rights, influencing the admissibility of digital evidence and the necessity of search warrants.</a:t>
            </a:r>
          </a:p>
          <a:p>
            <a:pPr/>
            <a:r>
              <a:t>Case law, such as Commonwealth v. Copenhefer, highlights the balance between privacy expectations and the admissibility of digital evidence recovered from computers.</a:t>
            </a:r>
          </a:p>
          <a:p>
            <a:pPr/>
            <a:r>
              <a:t>Laws on digital evidence vary by jurisdiction, with different states, provinces, and countries having distinct legal interpretations and procedures.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Let's Apply This!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Which of the following is a key principle in digital forensics as defined by Ken Zatyko?</a:t>
            </a:r>
          </a:p>
          <a:p>
            <a:pPr/>
            <a:r>
              <a:t>A) Ensuring the uniqueness of digital evidence through encryption</a:t>
            </a:r>
          </a:p>
          <a:p>
            <a:pPr/>
            <a:r>
              <a:t>B) Validating digital evidence with mathematical hash functions</a:t>
            </a:r>
          </a:p>
          <a:p>
            <a:pPr/>
            <a:r>
              <a:t>C) Prioritizing the prosecution of individuals over evidence collection</a:t>
            </a:r>
          </a:p>
          <a:p>
            <a:pPr/>
            <a:r>
              <a:t>D) Focusing solely on civil cases and excluding criminal investigations</a:t>
            </a:r>
          </a:p>
          <a:p>
            <a:pPr/>
            <a:r>
              <a:t>Correct Answer: B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Digital Forensics and Other Related Disciplines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Digital forensics involves scientifically examining and analyzing data from computer storage media for use as evidence in court.</a:t>
            </a:r>
          </a:p>
          <a:p>
            <a:pPr/>
            <a:r>
              <a:t>Key aspects include: identification, collection, examination, analysis of data, preserving data integrity, and maintaining a strict chain of custody.</a:t>
            </a:r>
          </a:p>
          <a:p>
            <a:pPr/>
            <a:r>
              <a:t>Investigating digital devices includes collecting data securely, examining suspect data, presenting digital information to courts, and applying laws to digital practices.</a:t>
            </a:r>
          </a:p>
          <a:p>
            <a:pPr/>
            <a:r>
              <a:t>Digital forensics retrieves data from computer hard drives or storage media, similar to an archaeologist excavating a site.</a:t>
            </a:r>
          </a:p>
          <a:p>
            <a:pPr/>
            <a:r>
              <a:t>Network forensics focuses on how attackers access networks, files copied or tampered with, and uses log files to track user activity and network changes.</a:t>
            </a:r>
          </a:p>
          <a:p>
            <a:pPr/>
            <a:r>
              <a:t>Digital forensics differs from data recovery, which retrieves deleted or lost data due to accidents or system failures.</a:t>
            </a:r>
          </a:p>
          <a:p>
            <a:pPr/>
            <a:r>
              <a:t>Digital forensics aims to recover hidden or deleted data as valid evidence, unlike data recovery where the target is known.</a:t>
            </a:r>
          </a:p>
          <a:p>
            <a:pPr/>
            <a:r>
              <a:t>Digital devices pose challenges as their contents are unknown, requiring examiners to search and piece together data.</a:t>
            </a:r>
          </a:p>
          <a:p>
            <a:pPr/>
            <a:r>
              <a:t>Forensics software tools are commonly used, with advanced equipment reserved for extreme cases.</a:t>
            </a:r>
          </a:p>
          <a:p>
            <a:pPr/>
            <a:r>
              <a:t>Digital investigations are part of a triad with vulnerability/threat assessment and risk management, and network intrusion detection/incident response.</a:t>
            </a:r>
          </a:p>
          <a:p>
            <a:pPr/>
            <a:r>
              <a:t>The triad functions independently but collaborate during large-scale investigations.</a:t>
            </a:r>
          </a:p>
          <a:p>
            <a:pPr/>
            <a:r>
              <a:t>Vulnerability assessment teams test system integrity, identify vulnerabilities, and conduct authorized attacks to improve security.</a:t>
            </a:r>
          </a:p>
          <a:p>
            <a:pPr/>
            <a:r>
              <a:t>Network intrusion detection teams detect attacks, monitor logs, and respond to intrusions, collecting evidence for legal action.</a:t>
            </a:r>
          </a:p>
          <a:p>
            <a:pPr/>
            <a:r>
              <a:t>Digital investigations group conducts forensic analysis and may draw on resources from other triad groups for complex cases.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Let's Apply This!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Which of the following best describes the primary purpose of digital forensics as defined by NIST?</a:t>
            </a:r>
          </a:p>
          <a:p>
            <a:pPr/>
            <a:r>
              <a:t>A) To recover deleted files for data recovery purposes</a:t>
            </a:r>
          </a:p>
          <a:p>
            <a:pPr/>
            <a:r>
              <a:t>B) To examine and analyze data from computer storage media for use as evidence in court</a:t>
            </a:r>
          </a:p>
          <a:p>
            <a:pPr/>
            <a:r>
              <a:t>C) To secure an organization's computers and networks through vulnerability assessments</a:t>
            </a:r>
          </a:p>
          <a:p>
            <a:pPr/>
            <a:r>
              <a:t>D) To monitor network firewall logs for detecting intrusions</a:t>
            </a:r>
          </a:p>
          <a:p>
            <a:pPr/>
            <a:r>
              <a:t>B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 Brief History of Digital Forensics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Fifty years ago, computers were not part of everyday life, but now they are central to crime and evidence storage.</a:t>
            </a:r>
          </a:p>
          <a:p>
            <a:pPr/>
            <a:r>
              <a:t>By the 1970s, electronic crimes increased, especially in finance, with mainframes being used by trained professionals.</a:t>
            </a:r>
          </a:p>
          <a:p>
            <a:pPr/>
            <a:r>
              <a:t>White-collar fraud emerged, such as the one-half cent crime, where programmers manipulated rounding methods to siphon money.</a:t>
            </a:r>
          </a:p>
          <a:p>
            <a:pPr/>
            <a:r>
              <a:t>Law enforcement lacked computer knowledge, leading to FLETC training programs for handling digital data.</a:t>
            </a:r>
          </a:p>
          <a:p>
            <a:pPr/>
            <a:r>
              <a:t>In the 1980s, PCs replaced mainframes, leading to diverse OSs like Apple IIe, Macintosh, TRS-80, and Commodore 64.</a:t>
            </a:r>
          </a:p>
          <a:p>
            <a:pPr/>
            <a:r>
              <a:t>DOS varieties (PC-DOS, MS-DOS, etc.) were common, with forensics tools developed by agencies like RCMP and IRS.</a:t>
            </a:r>
          </a:p>
          <a:p>
            <a:pPr/>
            <a:r>
              <a:t>Mid-1980s saw tools like Xtree Gold and Norton DiskEdit for file recovery, used on early PCs with 10-40 MB hard drives.</a:t>
            </a:r>
          </a:p>
          <a:p>
            <a:pPr/>
            <a:r>
              <a:t>1987 introduced the Mac SE with a 60 MB hard drive, marking an advancement over Commodore 64's tape storage.</a:t>
            </a:r>
          </a:p>
          <a:p>
            <a:pPr/>
            <a:r>
              <a:t>Early 1990s saw IACIS providing training and IRS creating search-warrant programs, though commercial GUI tools were limited until Expert Witness.</a:t>
            </a:r>
          </a:p>
          <a:p>
            <a:pPr/>
            <a:r>
              <a:t>EnCase, developed by a former ASR Data partner, became a popular digital forensics tool.</a:t>
            </a:r>
          </a:p>
          <a:p>
            <a:pPr/>
            <a:r>
              <a:t>As hard disks grew beyond 8 GB, DOS-based tools became inadequate, prompting new forensics software development.</a:t>
            </a:r>
          </a:p>
          <a:p>
            <a:pPr/>
            <a:r>
              <a:t>Tools like ILook (used by IRS) and AccessData FTK are now widely used in law enforcement and civilian sectors.</a:t>
            </a:r>
          </a:p>
          <a:p>
            <a:pPr/>
            <a:r>
              <a:t>Software companies continue to develop new tools to keep pace with evolving technology, though this book covers only some available options.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Let's Apply This!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Which of the following best describes the primary reason for the development of digital forensics tools in the 1980s?</a:t>
            </a:r>
          </a:p>
          <a:p>
            <a:pPr/>
            <a:r>
              <a:t>A) The need to recover deleted files and investigate computer crimes as technology became more prevalent.</a:t>
            </a:r>
          </a:p>
          <a:p>
            <a:pPr/>
            <a:r>
              <a:t>B) The demand for more efficient accounting methods in financial institutions.</a:t>
            </a:r>
          </a:p>
          <a:p>
            <a:pPr/>
            <a:r>
              <a:t>C) The desire to create user-friendly operating systems for personal computers.</a:t>
            </a:r>
          </a:p>
          <a:p>
            <a:pPr/>
            <a:r>
              <a:t>D) The requirement to standardize data storage across different computer models.</a:t>
            </a:r>
          </a:p>
          <a:p>
            <a:pPr/>
            <a:r>
              <a:t>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Understanding Case Law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Case law is used when statutes or regulations do not exist to address technological changes.</a:t>
            </a:r>
          </a:p>
          <a:p>
            <a:pPr/>
            <a:r>
              <a:t>In common law nations like the United States, case law applies previous similar cases to current ones to resolve ambiguities in laws.</a:t>
            </a:r>
          </a:p>
          <a:p>
            <a:pPr/>
            <a:r>
              <a:t>Digital forensics examiners must be familiar with recent court rulings on search and seizure in the electronic environment.</a:t>
            </a:r>
          </a:p>
          <a:p>
            <a:pPr/>
            <a:r>
              <a:t>Law enforcement can confiscate items an arrested person is carrying but may not have authority to search devices like smartphones.</a:t>
            </a:r>
          </a:p>
          <a:p>
            <a:pPr/>
            <a:r>
              <a:t>Actions such as searching a device without proper authority are being challenged in courts.</a:t>
            </a:r>
          </a:p>
          <a:p>
            <a:pPr/>
            <a:r>
              <a:t>Staying updated with changing case law is critical for effective digital forensics investigation.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celsia Template" id="{40AD64EE-3C1D-B849-AA3C-FEAFBBF9A343}" vid="{837EBA87-D38D-494D-AF7C-3914FB9ACE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70a4a66-c4ba-45c2-9d8f-2bae85b085c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2D91C1503B3F49ADBA5A0469C768B1" ma:contentTypeVersion="10" ma:contentTypeDescription="Create a new document." ma:contentTypeScope="" ma:versionID="4003135b0ad4dd7240eff878933935bc">
  <xsd:schema xmlns:xsd="http://www.w3.org/2001/XMLSchema" xmlns:xs="http://www.w3.org/2001/XMLSchema" xmlns:p="http://schemas.microsoft.com/office/2006/metadata/properties" xmlns:ns3="d70a4a66-c4ba-45c2-9d8f-2bae85b085c4" targetNamespace="http://schemas.microsoft.com/office/2006/metadata/properties" ma:root="true" ma:fieldsID="56cfdfd0dfb13ab7d1ee7ce1235884dc" ns3:_="">
    <xsd:import namespace="d70a4a66-c4ba-45c2-9d8f-2bae85b085c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0a4a66-c4ba-45c2-9d8f-2bae85b085c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EA402B-7E77-4C20-94B3-A36F5A583CFD}">
  <ds:schemaRefs>
    <ds:schemaRef ds:uri="http://purl.org/dc/elements/1.1/"/>
    <ds:schemaRef ds:uri="http://schemas.microsoft.com/office/infopath/2007/PartnerControls"/>
    <ds:schemaRef ds:uri="http://purl.org/dc/dcmitype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d70a4a66-c4ba-45c2-9d8f-2bae85b085c4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B08D1E9-2934-4233-93BE-02D08DE5F8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6AEA09-3B02-43DF-8374-7DAD729EB3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0a4a66-c4ba-45c2-9d8f-2bae85b085c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slide_style_test</Template>
  <TotalTime>24</TotalTime>
  <Words>188</Words>
  <Application>Microsoft Office PowerPoint</Application>
  <PresentationFormat>Widescreen</PresentationFormat>
  <Paragraphs>24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Wingdings</vt:lpstr>
      <vt:lpstr>Office Theme</vt:lpstr>
      <vt:lpstr>ICT311 Applied Cryptography</vt:lpstr>
      <vt:lpstr>PowerPoint Presentation</vt:lpstr>
      <vt:lpstr>PowerPoint Presentation</vt:lpstr>
      <vt:lpstr>Cryptography (historically)</vt:lpstr>
      <vt:lpstr>Classical Cryptography</vt:lpstr>
      <vt:lpstr>PowerPoint Presentation</vt:lpstr>
      <vt:lpstr>In class activity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Johan Sebastian Ramirez Vallejo</dc:creator>
  <cp:keywords/>
  <dc:description/>
  <cp:lastModifiedBy>Johan Sebastian Ramirez Vallejo</cp:lastModifiedBy>
  <cp:revision>2</cp:revision>
  <cp:lastPrinted>2024-03-07T22:50:54Z</cp:lastPrinted>
  <dcterms:created xsi:type="dcterms:W3CDTF">2025-07-12T04:25:30Z</dcterms:created>
  <dcterms:modified xsi:type="dcterms:W3CDTF">2025-07-12T04:50:30Z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0x010100382D91C1503B3F49ADBA5A0469C768B1</vt:lpwstr>
  </property>
</Properties>
</file>